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97" r:id="rId3"/>
    <p:sldId id="304" r:id="rId4"/>
    <p:sldId id="299" r:id="rId5"/>
    <p:sldId id="305" r:id="rId6"/>
    <p:sldId id="296" r:id="rId7"/>
    <p:sldId id="303" r:id="rId8"/>
    <p:sldId id="302" r:id="rId9"/>
    <p:sldId id="290" r:id="rId10"/>
    <p:sldId id="29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4"/>
    <a:srgbClr val="006634"/>
    <a:srgbClr val="E1BB19"/>
    <a:srgbClr val="DE0000"/>
    <a:srgbClr val="004F8A"/>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84227" autoAdjust="0"/>
  </p:normalViewPr>
  <p:slideViewPr>
    <p:cSldViewPr>
      <p:cViewPr>
        <p:scale>
          <a:sx n="100" d="100"/>
          <a:sy n="100" d="100"/>
        </p:scale>
        <p:origin x="-976" y="0"/>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18AB15-B984-5B4F-A248-CF64C5196104}" type="datetimeFigureOut">
              <a:rPr lang="en-US" smtClean="0"/>
              <a:t>10/14/14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0A77DE-E16D-2B40-84B9-73DB32722BF3}" type="slidenum">
              <a:rPr lang="en-US" smtClean="0"/>
              <a:t>‹#›</a:t>
            </a:fld>
            <a:endParaRPr lang="en-US"/>
          </a:p>
        </p:txBody>
      </p:sp>
    </p:spTree>
    <p:extLst>
      <p:ext uri="{BB962C8B-B14F-4D97-AF65-F5344CB8AC3E}">
        <p14:creationId xmlns:p14="http://schemas.microsoft.com/office/powerpoint/2010/main" val="11943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B4471-C69B-43F8-A070-73810E7677F0}" type="datetimeFigureOut">
              <a:rPr lang="en-US" smtClean="0"/>
              <a:pPr/>
              <a:t>10/14/14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81800-50F0-41A6-BAA5-E3BE5ABC7ECD}" type="slidenum">
              <a:rPr lang="en-US" smtClean="0"/>
              <a:pPr/>
              <a:t>‹#›</a:t>
            </a:fld>
            <a:endParaRPr lang="en-US" dirty="0"/>
          </a:p>
        </p:txBody>
      </p:sp>
    </p:spTree>
    <p:extLst>
      <p:ext uri="{BB962C8B-B14F-4D97-AF65-F5344CB8AC3E}">
        <p14:creationId xmlns:p14="http://schemas.microsoft.com/office/powerpoint/2010/main" val="238537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Good Morning, Good Evening, Good Afternoon, ,</a:t>
            </a:r>
            <a:r>
              <a:rPr lang="en-US" baseline="0" dirty="0" smtClean="0"/>
              <a:t>…..to all of our attendees from literally across the globe. </a:t>
            </a:r>
          </a:p>
          <a:p>
            <a:r>
              <a:rPr lang="en-US" baseline="0" dirty="0" smtClean="0"/>
              <a:t>This is </a:t>
            </a:r>
            <a:r>
              <a:rPr lang="en-US" baseline="0" dirty="0" smtClean="0"/>
              <a:t>the 5th </a:t>
            </a:r>
            <a:r>
              <a:rPr lang="en-US" baseline="0" dirty="0" smtClean="0"/>
              <a:t>of 8 webinars brought to you exclusively by the Association of Waldorf Schools of North America</a:t>
            </a:r>
            <a:r>
              <a:rPr lang="en-US" baseline="0" dirty="0" smtClean="0"/>
              <a:t>…My </a:t>
            </a:r>
            <a:r>
              <a:rPr lang="en-US" baseline="0" dirty="0" smtClean="0"/>
              <a:t>name is Sean Spellecy, I am the CEO of NewDawn Security, and I am your host for this series, And for those that are new to this webinar series….the purpose of this series to describe for you the verbal directions of exactly how we have been helping schools embed the Sexual Abuse and Sexual Predator Prevention protocols into their day to day operation and making sure they stay embedded. </a:t>
            </a:r>
          </a:p>
          <a:p>
            <a:endParaRPr lang="en-US" baseline="0" dirty="0" smtClean="0"/>
          </a:p>
          <a:p>
            <a:r>
              <a:rPr lang="en-US" baseline="0" dirty="0" smtClean="0"/>
              <a:t>NEXT SLIDE</a:t>
            </a:r>
          </a:p>
        </p:txBody>
      </p:sp>
      <p:sp>
        <p:nvSpPr>
          <p:cNvPr id="4" name="Slide Number Placeholder 3"/>
          <p:cNvSpPr>
            <a:spLocks noGrp="1"/>
          </p:cNvSpPr>
          <p:nvPr>
            <p:ph type="sldNum" sz="quarter" idx="10"/>
          </p:nvPr>
        </p:nvSpPr>
        <p:spPr/>
        <p:txBody>
          <a:bodyPr/>
          <a:lstStyle/>
          <a:p>
            <a:fld id="{65981800-50F0-41A6-BAA5-E3BE5ABC7ECD}" type="slidenum">
              <a:rPr lang="en-US" smtClean="0"/>
              <a:pPr/>
              <a:t>1</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10</a:t>
            </a:fld>
            <a:endParaRPr lang="en-US" dirty="0"/>
          </a:p>
        </p:txBody>
      </p:sp>
    </p:spTree>
    <p:extLst>
      <p:ext uri="{BB962C8B-B14F-4D97-AF65-F5344CB8AC3E}">
        <p14:creationId xmlns:p14="http://schemas.microsoft.com/office/powerpoint/2010/main" val="58685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t>
            </a:r>
            <a:r>
              <a:rPr lang="en-US" baseline="0" dirty="0" smtClean="0"/>
              <a:t>want </a:t>
            </a:r>
            <a:r>
              <a:rPr lang="en-US" baseline="0" dirty="0" smtClean="0"/>
              <a:t>to recap </a:t>
            </a:r>
            <a:r>
              <a:rPr lang="en-US" baseline="0" dirty="0" smtClean="0"/>
              <a:t>from last week’s webinar on educating parents and students for just a short time,, discuss the survey you did , and make sure retrieving information provided in these series is as easy as possible. First and foremost, because one more time you have brought some great questions up after the webinar concluded II wanted to share the questions and the answers with you. The first question was can you provide some more information on how elementary students are educated?  The second question was in reference to the Checklist for Conducting Student Sexual Assault Investigations at K-12 Schools, when should you notify law enforcement about an allegation? The short answer is, as soon as there was any hint of potential criminal misconduct. The long answer is, hopefully you have developed a relationship with your local police department so if your not sure as to whether or not there has been criminal misconduct, you can have an “off the record” conversation to determine your next steps.</a:t>
            </a:r>
          </a:p>
          <a:p>
            <a:endParaRPr lang="en-US" baseline="0" dirty="0" smtClean="0"/>
          </a:p>
          <a:p>
            <a:r>
              <a:rPr lang="en-US" baseline="0" dirty="0" smtClean="0"/>
              <a:t>Survey Results, 39 of you responded to the survey regarding whether or not to have a current Waldorf School Administrator speak to this group about how they are going about embedding these 8 protocols. 33 of you said Yes, 5 of you said you want more information, and one of you said no. So let me provide a little more information…</a:t>
            </a:r>
          </a:p>
          <a:p>
            <a:endParaRPr lang="en-US" baseline="0" dirty="0" smtClean="0"/>
          </a:p>
          <a:p>
            <a:r>
              <a:rPr lang="en-US" baseline="0" dirty="0" smtClean="0"/>
              <a:t>Now for document </a:t>
            </a:r>
            <a:r>
              <a:rPr lang="en-US" baseline="0" dirty="0" err="1" smtClean="0"/>
              <a:t>retrival</a:t>
            </a:r>
            <a:r>
              <a:rPr lang="en-US" baseline="0" dirty="0" smtClean="0"/>
              <a:t> of the videos and power point presentations</a:t>
            </a:r>
            <a:endParaRPr lang="en-US" baseline="0" dirty="0" smtClean="0"/>
          </a:p>
          <a:p>
            <a:r>
              <a:rPr lang="en-US" baseline="0" dirty="0" smtClean="0"/>
              <a:t> NEXT SLIDE</a:t>
            </a:r>
          </a:p>
        </p:txBody>
      </p:sp>
      <p:sp>
        <p:nvSpPr>
          <p:cNvPr id="4" name="Slide Number Placeholder 3"/>
          <p:cNvSpPr>
            <a:spLocks noGrp="1"/>
          </p:cNvSpPr>
          <p:nvPr>
            <p:ph type="sldNum" sz="quarter" idx="10"/>
          </p:nvPr>
        </p:nvSpPr>
        <p:spPr/>
        <p:txBody>
          <a:bodyPr/>
          <a:lstStyle/>
          <a:p>
            <a:fld id="{65981800-50F0-41A6-BAA5-E3BE5ABC7ECD}" type="slidenum">
              <a:rPr lang="en-US" smtClean="0"/>
              <a:pPr/>
              <a:t>2</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Today’s webinar focuses on the </a:t>
            </a:r>
            <a:r>
              <a:rPr lang="en-US" baseline="0" dirty="0" smtClean="0"/>
              <a:t>5th</a:t>
            </a:r>
            <a:r>
              <a:rPr lang="en-US" baseline="30000" dirty="0" smtClean="0"/>
              <a:t>h</a:t>
            </a:r>
            <a:r>
              <a:rPr lang="en-US" baseline="0" dirty="0" smtClean="0"/>
              <a:t> </a:t>
            </a:r>
            <a:r>
              <a:rPr lang="en-US" baseline="0" dirty="0" smtClean="0"/>
              <a:t>of 8 needed embedded protocols,  the elements of </a:t>
            </a:r>
            <a:r>
              <a:rPr lang="en-US" baseline="0" dirty="0" smtClean="0"/>
              <a:t>effective behind the scenes actions you can take to prevent or discover any current faculty, staff, volunteer, student, or parent committing any type of sexual abuse act on your campus…</a:t>
            </a:r>
            <a:r>
              <a:rPr lang="en-US" baseline="0" dirty="0" smtClean="0"/>
              <a:t>.before we go any further….</a:t>
            </a:r>
            <a:r>
              <a:rPr lang="en-US" baseline="0" dirty="0" smtClean="0"/>
              <a:t>.who should be in the room and I apologize</a:t>
            </a:r>
            <a:endParaRPr lang="en-US" baseline="0" dirty="0" smtClean="0"/>
          </a:p>
        </p:txBody>
      </p:sp>
      <p:sp>
        <p:nvSpPr>
          <p:cNvPr id="4" name="Slide Number Placeholder 3"/>
          <p:cNvSpPr>
            <a:spLocks noGrp="1"/>
          </p:cNvSpPr>
          <p:nvPr>
            <p:ph type="sldNum" sz="quarter" idx="10"/>
          </p:nvPr>
        </p:nvSpPr>
        <p:spPr/>
        <p:txBody>
          <a:bodyPr/>
          <a:lstStyle/>
          <a:p>
            <a:fld id="{65981800-50F0-41A6-BAA5-E3BE5ABC7ECD}" type="slidenum">
              <a:rPr lang="en-US" smtClean="0"/>
              <a:pPr/>
              <a:t>3</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kern="1200" dirty="0" smtClean="0">
                <a:solidFill>
                  <a:schemeClr val="tx1"/>
                </a:solidFill>
                <a:latin typeface="+mn-lt"/>
                <a:ea typeface="+mn-ea"/>
                <a:cs typeface="+mn-cs"/>
              </a:rPr>
              <a:t>Good manipulators (seduction is an integral part)</a:t>
            </a:r>
          </a:p>
          <a:p>
            <a:r>
              <a:rPr lang="en-US" sz="1200" kern="1200" dirty="0" smtClean="0">
                <a:solidFill>
                  <a:schemeClr val="tx1"/>
                </a:solidFill>
                <a:latin typeface="+mn-lt"/>
                <a:ea typeface="+mn-ea"/>
                <a:cs typeface="+mn-cs"/>
              </a:rPr>
              <a:t>Overly self-indulgent</a:t>
            </a:r>
          </a:p>
          <a:p>
            <a:r>
              <a:rPr lang="en-US" sz="1200" kern="1200" dirty="0" smtClean="0">
                <a:solidFill>
                  <a:schemeClr val="tx1"/>
                </a:solidFill>
                <a:latin typeface="+mn-lt"/>
                <a:ea typeface="+mn-ea"/>
                <a:cs typeface="+mn-cs"/>
              </a:rPr>
              <a:t>Arrogant</a:t>
            </a:r>
          </a:p>
          <a:p>
            <a:r>
              <a:rPr lang="en-US" sz="1200" kern="1200" dirty="0" smtClean="0">
                <a:solidFill>
                  <a:schemeClr val="tx1"/>
                </a:solidFill>
                <a:latin typeface="+mn-lt"/>
                <a:ea typeface="+mn-ea"/>
                <a:cs typeface="+mn-cs"/>
              </a:rPr>
              <a:t>Sexualize, objectify women</a:t>
            </a:r>
          </a:p>
          <a:p>
            <a:r>
              <a:rPr lang="en-US" sz="1200" kern="1200" dirty="0" smtClean="0">
                <a:solidFill>
                  <a:schemeClr val="tx1"/>
                </a:solidFill>
                <a:latin typeface="+mn-lt"/>
                <a:ea typeface="+mn-ea"/>
                <a:cs typeface="+mn-cs"/>
              </a:rPr>
              <a:t>Users of various kinds of pornography</a:t>
            </a:r>
          </a:p>
          <a:p>
            <a:r>
              <a:rPr lang="en-US" sz="1200" kern="1200" dirty="0" smtClean="0">
                <a:solidFill>
                  <a:schemeClr val="tx1"/>
                </a:solidFill>
                <a:latin typeface="+mn-lt"/>
                <a:ea typeface="+mn-ea"/>
                <a:cs typeface="+mn-cs"/>
              </a:rPr>
              <a:t>Typically known as rationalizers, </a:t>
            </a:r>
            <a:r>
              <a:rPr lang="en-US" sz="1200" kern="1200" dirty="0" err="1" smtClean="0">
                <a:solidFill>
                  <a:schemeClr val="tx1"/>
                </a:solidFill>
                <a:latin typeface="+mn-lt"/>
                <a:ea typeface="+mn-ea"/>
                <a:cs typeface="+mn-cs"/>
              </a:rPr>
              <a:t>intellectualizers</a:t>
            </a:r>
            <a:r>
              <a:rPr lang="en-US" sz="1200" kern="1200" dirty="0" smtClean="0">
                <a:solidFill>
                  <a:schemeClr val="tx1"/>
                </a:solidFill>
                <a:latin typeface="+mn-lt"/>
                <a:ea typeface="+mn-ea"/>
                <a:cs typeface="+mn-cs"/>
              </a:rPr>
              <a:t>, justifiers</a:t>
            </a:r>
          </a:p>
          <a:p>
            <a:r>
              <a:rPr lang="en-US" sz="1200" kern="1200" dirty="0" smtClean="0">
                <a:solidFill>
                  <a:schemeClr val="tx1"/>
                </a:solidFill>
                <a:latin typeface="+mn-lt"/>
                <a:ea typeface="+mn-ea"/>
                <a:cs typeface="+mn-cs"/>
              </a:rPr>
              <a:t>Great helpers — are there to lend a helping hand — prey on people in need, when they can insinuate themselves in your life</a:t>
            </a:r>
          </a:p>
          <a:p>
            <a:r>
              <a:rPr lang="en-US" sz="1200" kern="1200" dirty="0" smtClean="0">
                <a:solidFill>
                  <a:schemeClr val="tx1"/>
                </a:solidFill>
                <a:latin typeface="+mn-lt"/>
                <a:ea typeface="+mn-ea"/>
                <a:cs typeface="+mn-cs"/>
              </a:rPr>
              <a:t>Use stressful and vulnerable situations to get in — they find a need they can fill and they use that to get next to the victim</a:t>
            </a:r>
            <a:r>
              <a:rPr lang="en-US" baseline="0" dirty="0" smtClean="0"/>
              <a:t> </a:t>
            </a:r>
            <a:r>
              <a:rPr lang="en-US" baseline="0" dirty="0" smtClean="0"/>
              <a:t>screen</a:t>
            </a:r>
          </a:p>
        </p:txBody>
      </p:sp>
      <p:sp>
        <p:nvSpPr>
          <p:cNvPr id="4" name="Slide Number Placeholder 3"/>
          <p:cNvSpPr>
            <a:spLocks noGrp="1"/>
          </p:cNvSpPr>
          <p:nvPr>
            <p:ph type="sldNum" sz="quarter" idx="10"/>
          </p:nvPr>
        </p:nvSpPr>
        <p:spPr/>
        <p:txBody>
          <a:bodyPr/>
          <a:lstStyle/>
          <a:p>
            <a:fld id="{166623E2-143C-47CF-ACFE-2D7CFB3760A0}" type="slidenum">
              <a:rPr lang="en-US" smtClean="0"/>
              <a:pPr/>
              <a:t>4</a:t>
            </a:fld>
            <a:endParaRPr lang="en-US" dirty="0"/>
          </a:p>
        </p:txBody>
      </p:sp>
    </p:spTree>
    <p:extLst>
      <p:ext uri="{BB962C8B-B14F-4D97-AF65-F5344CB8AC3E}">
        <p14:creationId xmlns:p14="http://schemas.microsoft.com/office/powerpoint/2010/main" val="58685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smtClean="0"/>
              <a:t>Read from screen</a:t>
            </a:r>
          </a:p>
        </p:txBody>
      </p:sp>
      <p:sp>
        <p:nvSpPr>
          <p:cNvPr id="4" name="Slide Number Placeholder 3"/>
          <p:cNvSpPr>
            <a:spLocks noGrp="1"/>
          </p:cNvSpPr>
          <p:nvPr>
            <p:ph type="sldNum" sz="quarter" idx="10"/>
          </p:nvPr>
        </p:nvSpPr>
        <p:spPr/>
        <p:txBody>
          <a:bodyPr/>
          <a:lstStyle/>
          <a:p>
            <a:fld id="{166623E2-143C-47CF-ACFE-2D7CFB3760A0}" type="slidenum">
              <a:rPr lang="en-US" smtClean="0"/>
              <a:pPr/>
              <a:t>5</a:t>
            </a:fld>
            <a:endParaRPr lang="en-US" dirty="0"/>
          </a:p>
        </p:txBody>
      </p:sp>
    </p:spTree>
    <p:extLst>
      <p:ext uri="{BB962C8B-B14F-4D97-AF65-F5344CB8AC3E}">
        <p14:creationId xmlns:p14="http://schemas.microsoft.com/office/powerpoint/2010/main" val="58685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getting close to our cut off time, if you have any specific questions about </a:t>
            </a:r>
            <a:r>
              <a:rPr lang="en-US" baseline="0" dirty="0" err="1" smtClean="0"/>
              <a:t>ths</a:t>
            </a:r>
            <a:r>
              <a:rPr lang="en-US" baseline="0" dirty="0" smtClean="0"/>
              <a:t> presentation, or how to implement that are not answered during this webinar please contact us.</a:t>
            </a:r>
          </a:p>
        </p:txBody>
      </p:sp>
      <p:sp>
        <p:nvSpPr>
          <p:cNvPr id="4" name="Slide Number Placeholder 3"/>
          <p:cNvSpPr>
            <a:spLocks noGrp="1"/>
          </p:cNvSpPr>
          <p:nvPr>
            <p:ph type="sldNum" sz="quarter" idx="10"/>
          </p:nvPr>
        </p:nvSpPr>
        <p:spPr/>
        <p:txBody>
          <a:bodyPr/>
          <a:lstStyle/>
          <a:p>
            <a:fld id="{65981800-50F0-41A6-BAA5-E3BE5ABC7ECD}" type="slidenum">
              <a:rPr lang="en-US" smtClean="0"/>
              <a:pPr/>
              <a:t>6</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5981800-50F0-41A6-BAA5-E3BE5ABC7ECD}" type="slidenum">
              <a:rPr lang="en-US" smtClean="0"/>
              <a:pPr/>
              <a:t>7</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8</a:t>
            </a:fld>
            <a:endParaRPr lang="en-US" dirty="0"/>
          </a:p>
        </p:txBody>
      </p:sp>
    </p:spTree>
    <p:extLst>
      <p:ext uri="{BB962C8B-B14F-4D97-AF65-F5344CB8AC3E}">
        <p14:creationId xmlns:p14="http://schemas.microsoft.com/office/powerpoint/2010/main" val="58685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9</a:t>
            </a:fld>
            <a:endParaRPr lang="en-US" dirty="0"/>
          </a:p>
        </p:txBody>
      </p:sp>
    </p:spTree>
    <p:extLst>
      <p:ext uri="{BB962C8B-B14F-4D97-AF65-F5344CB8AC3E}">
        <p14:creationId xmlns:p14="http://schemas.microsoft.com/office/powerpoint/2010/main" val="58685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261657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3602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90054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405809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4709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52328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229365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13230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7571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51953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F6F2B-4C81-47BA-9882-25763688E165}" type="datetimeFigureOut">
              <a:rPr lang="en-US" smtClean="0"/>
              <a:pPr/>
              <a:t>10/14/14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0213528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F6F2B-4C81-47BA-9882-25763688E165}" type="datetimeFigureOut">
              <a:rPr lang="en-US" smtClean="0"/>
              <a:pPr/>
              <a:t>10/14/14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263049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school-security-consulting.com/" TargetMode="External"/><Relationship Id="rId5" Type="http://schemas.openxmlformats.org/officeDocument/2006/relationships/hyperlink" Target="http://vimeopro.com/newdawnsecurity/association-of-waldorf-schools-of-north-america"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sean@newdawnsecurity.com" TargetMode="External"/><Relationship Id="rId5" Type="http://schemas.openxmlformats.org/officeDocument/2006/relationships/hyperlink" Target="http://school-security-consulting.com/"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sean@newdawnsecurity.com"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s://attendee.gotowebinar.com/register/5713386035376085250" TargetMode="External"/><Relationship Id="rId5" Type="http://schemas.openxmlformats.org/officeDocument/2006/relationships/hyperlink" Target="https://attendee.gotowebinar.com/register/2427678054697807873" TargetMode="External"/><Relationship Id="rId6" Type="http://schemas.openxmlformats.org/officeDocument/2006/relationships/hyperlink" Target="https://attendee.gotowebinar.com/register/2185668948354697729" TargetMode="External"/><Relationship Id="rId7" Type="http://schemas.openxmlformats.org/officeDocument/2006/relationships/hyperlink" Target="https://attendee.gotowebinar.com/register/3037073578299891202"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 y="914400"/>
            <a:ext cx="9144000" cy="3426069"/>
          </a:xfrm>
          <a:prstGeom prst="rect">
            <a:avLst/>
          </a:prstGeom>
        </p:spPr>
      </p:pic>
      <p:sp>
        <p:nvSpPr>
          <p:cNvPr id="7" name="TextBox 6"/>
          <p:cNvSpPr txBox="1"/>
          <p:nvPr/>
        </p:nvSpPr>
        <p:spPr>
          <a:xfrm>
            <a:off x="152400" y="4048081"/>
            <a:ext cx="8839200" cy="2616101"/>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Sexual Abuse and Predator Prevention Protocol</a:t>
            </a:r>
          </a:p>
          <a:p>
            <a:pPr algn="ctr"/>
            <a:endParaRPr lang="en-US" sz="3200" dirty="0" smtClean="0">
              <a:solidFill>
                <a:srgbClr val="005494"/>
              </a:solidFill>
              <a:latin typeface="Franklin Gothic Demi Cond" pitchFamily="34" charset="0"/>
              <a:cs typeface="Arial" pitchFamily="34" charset="0"/>
            </a:endParaRPr>
          </a:p>
          <a:p>
            <a:pPr algn="ctr"/>
            <a:r>
              <a:rPr lang="en-US" sz="3200" dirty="0" smtClean="0">
                <a:solidFill>
                  <a:srgbClr val="005494"/>
                </a:solidFill>
                <a:latin typeface="Franklin Gothic Demi Cond" pitchFamily="34" charset="0"/>
                <a:cs typeface="Arial" pitchFamily="34" charset="0"/>
              </a:rPr>
              <a:t>Webinar Series </a:t>
            </a:r>
            <a:r>
              <a:rPr lang="en-US" sz="3200" dirty="0" smtClean="0">
                <a:solidFill>
                  <a:srgbClr val="005494"/>
                </a:solidFill>
                <a:latin typeface="Franklin Gothic Demi Cond" pitchFamily="34" charset="0"/>
                <a:cs typeface="Arial" pitchFamily="34" charset="0"/>
              </a:rPr>
              <a:t>5 </a:t>
            </a:r>
            <a:r>
              <a:rPr lang="en-US" sz="3200" dirty="0" smtClean="0">
                <a:solidFill>
                  <a:srgbClr val="005494"/>
                </a:solidFill>
                <a:latin typeface="Franklin Gothic Demi Cond" pitchFamily="34" charset="0"/>
                <a:cs typeface="Arial" pitchFamily="34" charset="0"/>
              </a:rPr>
              <a:t>of 8</a:t>
            </a:r>
          </a:p>
          <a:p>
            <a:pPr algn="ctr"/>
            <a:endParaRPr lang="en-US" sz="3200" dirty="0" smtClean="0">
              <a:solidFill>
                <a:srgbClr val="005494"/>
              </a:solidFill>
              <a:latin typeface="Franklin Gothic Demi Cond" pitchFamily="34" charset="0"/>
              <a:cs typeface="Arial" pitchFamily="34" charset="0"/>
            </a:endParaRPr>
          </a:p>
          <a:p>
            <a:pPr algn="ctr"/>
            <a:r>
              <a:rPr lang="en-US" dirty="0" smtClean="0">
                <a:solidFill>
                  <a:srgbClr val="005494"/>
                </a:solidFill>
                <a:latin typeface="Franklin Gothic Demi Cond" pitchFamily="34" charset="0"/>
                <a:cs typeface="Arial" pitchFamily="34" charset="0"/>
              </a:rPr>
              <a:t>BROUGHT TO YOU BY </a:t>
            </a:r>
          </a:p>
          <a:p>
            <a:pPr algn="ctr"/>
            <a:r>
              <a:rPr lang="en-US" b="1" dirty="0" smtClean="0">
                <a:solidFill>
                  <a:srgbClr val="005494"/>
                </a:solidFill>
                <a:latin typeface="Franklin Gothic Demi Cond" pitchFamily="34" charset="0"/>
                <a:cs typeface="Arial" pitchFamily="34" charset="0"/>
              </a:rPr>
              <a:t>THE ASSOCIATION OF WALDORF SCHOOLS OF NORTH AMERICA</a:t>
            </a:r>
            <a:endParaRPr lang="en-US" b="1" dirty="0">
              <a:solidFill>
                <a:srgbClr val="005494"/>
              </a:solidFill>
              <a:latin typeface="Franklin Gothic Demi Cond" pitchFamily="34" charset="0"/>
              <a:cs typeface="Arial" pitchFamily="34" charset="0"/>
            </a:endParaRPr>
          </a:p>
        </p:txBody>
      </p:sp>
    </p:spTree>
    <p:extLst>
      <p:ext uri="{BB962C8B-B14F-4D97-AF65-F5344CB8AC3E}">
        <p14:creationId xmlns:p14="http://schemas.microsoft.com/office/powerpoint/2010/main" val="4265658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1219200"/>
          </a:xfrm>
          <a:prstGeom prst="rect">
            <a:avLst/>
          </a:prstGeom>
        </p:spPr>
      </p:pic>
      <p:sp>
        <p:nvSpPr>
          <p:cNvPr id="5" name="TextBox 4"/>
          <p:cNvSpPr txBox="1"/>
          <p:nvPr/>
        </p:nvSpPr>
        <p:spPr>
          <a:xfrm>
            <a:off x="4781800" y="533400"/>
            <a:ext cx="2179904" cy="523220"/>
          </a:xfrm>
          <a:prstGeom prst="rect">
            <a:avLst/>
          </a:prstGeom>
          <a:noFill/>
        </p:spPr>
        <p:txBody>
          <a:bodyPr wrap="none" rtlCol="0">
            <a:spAutoFit/>
          </a:bodyPr>
          <a:lstStyle/>
          <a:p>
            <a:pPr algn="ctr"/>
            <a:r>
              <a:rPr lang="en-US" sz="2800" dirty="0" smtClean="0">
                <a:solidFill>
                  <a:srgbClr val="005494"/>
                </a:solidFill>
                <a:latin typeface="Franklin Gothic Demi Cond" pitchFamily="34" charset="0"/>
                <a:cs typeface="Browallia New" pitchFamily="34" charset="-34"/>
              </a:rPr>
              <a:t>RESEARCH</a:t>
            </a:r>
            <a:endParaRPr lang="en-US" sz="2800" dirty="0">
              <a:solidFill>
                <a:srgbClr val="005494"/>
              </a:solidFill>
              <a:latin typeface="Franklin Gothic Demi Cond" pitchFamily="34" charset="0"/>
              <a:cs typeface="Browallia New" pitchFamily="34" charset="-34"/>
            </a:endParaRPr>
          </a:p>
        </p:txBody>
      </p:sp>
      <p:sp>
        <p:nvSpPr>
          <p:cNvPr id="6" name="TextBox 5"/>
          <p:cNvSpPr txBox="1"/>
          <p:nvPr/>
        </p:nvSpPr>
        <p:spPr>
          <a:xfrm>
            <a:off x="0" y="1524000"/>
            <a:ext cx="9067800" cy="5355313"/>
          </a:xfrm>
          <a:prstGeom prst="rect">
            <a:avLst/>
          </a:prstGeom>
          <a:noFill/>
        </p:spPr>
        <p:txBody>
          <a:bodyPr wrap="square" rtlCol="0">
            <a:spAutoFit/>
          </a:bodyPr>
          <a:lstStyle/>
          <a:p>
            <a:r>
              <a:rPr lang="en-US" i="1" dirty="0">
                <a:solidFill>
                  <a:srgbClr val="376092"/>
                </a:solidFill>
              </a:rPr>
              <a:t>Protecting your Children From Sexual </a:t>
            </a:r>
            <a:r>
              <a:rPr lang="en-US" i="1" dirty="0" smtClean="0">
                <a:solidFill>
                  <a:srgbClr val="376092"/>
                </a:solidFill>
              </a:rPr>
              <a:t>Predators</a:t>
            </a:r>
            <a:r>
              <a:rPr lang="en-US" dirty="0" smtClean="0">
                <a:solidFill>
                  <a:srgbClr val="376092"/>
                </a:solidFill>
              </a:rPr>
              <a:t>, 2012, Dr</a:t>
            </a:r>
            <a:r>
              <a:rPr lang="en-US" dirty="0">
                <a:solidFill>
                  <a:srgbClr val="376092"/>
                </a:solidFill>
              </a:rPr>
              <a:t>. Leigh </a:t>
            </a:r>
            <a:r>
              <a:rPr lang="en-US" dirty="0" smtClean="0">
                <a:solidFill>
                  <a:srgbClr val="376092"/>
                </a:solidFill>
              </a:rPr>
              <a:t>Baker</a:t>
            </a:r>
          </a:p>
          <a:p>
            <a:endParaRPr lang="en-US" dirty="0">
              <a:solidFill>
                <a:srgbClr val="376092"/>
              </a:solidFill>
            </a:endParaRPr>
          </a:p>
          <a:p>
            <a:r>
              <a:rPr lang="en-US" i="1" dirty="0">
                <a:solidFill>
                  <a:srgbClr val="376092"/>
                </a:solidFill>
              </a:rPr>
              <a:t>Protecting the </a:t>
            </a:r>
            <a:r>
              <a:rPr lang="en-US" i="1" dirty="0" smtClean="0">
                <a:solidFill>
                  <a:srgbClr val="376092"/>
                </a:solidFill>
              </a:rPr>
              <a:t>Gift</a:t>
            </a:r>
            <a:r>
              <a:rPr lang="en-US" dirty="0" smtClean="0">
                <a:solidFill>
                  <a:srgbClr val="376092"/>
                </a:solidFill>
              </a:rPr>
              <a:t>,  2008, Gavin </a:t>
            </a:r>
            <a:r>
              <a:rPr lang="en-US" dirty="0" err="1" smtClean="0">
                <a:solidFill>
                  <a:srgbClr val="376092"/>
                </a:solidFill>
              </a:rPr>
              <a:t>DeBecker</a:t>
            </a:r>
            <a:r>
              <a:rPr lang="en-US" dirty="0" smtClean="0">
                <a:solidFill>
                  <a:srgbClr val="376092"/>
                </a:solidFill>
              </a:rPr>
              <a:t>,</a:t>
            </a:r>
          </a:p>
          <a:p>
            <a:endParaRPr lang="en-US" dirty="0">
              <a:solidFill>
                <a:srgbClr val="376092"/>
              </a:solidFill>
            </a:endParaRPr>
          </a:p>
          <a:p>
            <a:r>
              <a:rPr lang="en-US" i="1" dirty="0">
                <a:solidFill>
                  <a:srgbClr val="376092"/>
                </a:solidFill>
              </a:rPr>
              <a:t>Identifying Child Molesters: Preventing Child Sexual Abuse by Recognizing the Patterns of </a:t>
            </a:r>
            <a:r>
              <a:rPr lang="en-US" i="1" dirty="0" smtClean="0">
                <a:solidFill>
                  <a:srgbClr val="376092"/>
                </a:solidFill>
              </a:rPr>
              <a:t>Offenders</a:t>
            </a:r>
            <a:r>
              <a:rPr lang="en-US" dirty="0" smtClean="0">
                <a:solidFill>
                  <a:srgbClr val="376092"/>
                </a:solidFill>
              </a:rPr>
              <a:t>, 2011,   Dr</a:t>
            </a:r>
            <a:r>
              <a:rPr lang="en-US" dirty="0">
                <a:solidFill>
                  <a:srgbClr val="376092"/>
                </a:solidFill>
              </a:rPr>
              <a:t>. Carla Van Dam, Clinical and Forensic </a:t>
            </a:r>
            <a:r>
              <a:rPr lang="en-US" dirty="0" smtClean="0">
                <a:solidFill>
                  <a:srgbClr val="376092"/>
                </a:solidFill>
              </a:rPr>
              <a:t>Psychology</a:t>
            </a:r>
          </a:p>
          <a:p>
            <a:endParaRPr lang="en-US" dirty="0">
              <a:solidFill>
                <a:srgbClr val="376092"/>
              </a:solidFill>
            </a:endParaRPr>
          </a:p>
          <a:p>
            <a:r>
              <a:rPr lang="en-US" i="1" dirty="0">
                <a:solidFill>
                  <a:srgbClr val="376092"/>
                </a:solidFill>
              </a:rPr>
              <a:t>The Socially Skilled Child Molester: Differentiating the Guilty From the Falsely Accused: </a:t>
            </a:r>
            <a:endParaRPr lang="en-US" i="1" dirty="0" smtClean="0">
              <a:solidFill>
                <a:srgbClr val="376092"/>
              </a:solidFill>
            </a:endParaRPr>
          </a:p>
          <a:p>
            <a:r>
              <a:rPr lang="en-US" dirty="0" smtClean="0">
                <a:solidFill>
                  <a:srgbClr val="376092"/>
                </a:solidFill>
              </a:rPr>
              <a:t>2011, Dr</a:t>
            </a:r>
            <a:r>
              <a:rPr lang="en-US" dirty="0">
                <a:solidFill>
                  <a:srgbClr val="376092"/>
                </a:solidFill>
              </a:rPr>
              <a:t>. Carla Van Dam, Clinical and Forensic </a:t>
            </a:r>
            <a:r>
              <a:rPr lang="en-US" dirty="0" smtClean="0">
                <a:solidFill>
                  <a:srgbClr val="376092"/>
                </a:solidFill>
              </a:rPr>
              <a:t>Psychology</a:t>
            </a:r>
          </a:p>
          <a:p>
            <a:endParaRPr lang="en-US" dirty="0">
              <a:solidFill>
                <a:srgbClr val="376092"/>
              </a:solidFill>
            </a:endParaRPr>
          </a:p>
          <a:p>
            <a:r>
              <a:rPr lang="en-US" dirty="0">
                <a:solidFill>
                  <a:srgbClr val="376092"/>
                </a:solidFill>
              </a:rPr>
              <a:t>US Dept. of Juvenile </a:t>
            </a:r>
            <a:r>
              <a:rPr lang="en-US" dirty="0" smtClean="0">
                <a:solidFill>
                  <a:srgbClr val="376092"/>
                </a:solidFill>
              </a:rPr>
              <a:t>Justice</a:t>
            </a:r>
          </a:p>
          <a:p>
            <a:endParaRPr lang="en-US" dirty="0">
              <a:solidFill>
                <a:srgbClr val="376092"/>
              </a:solidFill>
            </a:endParaRPr>
          </a:p>
          <a:p>
            <a:r>
              <a:rPr lang="en-US" dirty="0">
                <a:solidFill>
                  <a:srgbClr val="376092"/>
                </a:solidFill>
              </a:rPr>
              <a:t>US Dept. of </a:t>
            </a:r>
            <a:r>
              <a:rPr lang="en-US" dirty="0" smtClean="0">
                <a:solidFill>
                  <a:srgbClr val="376092"/>
                </a:solidFill>
              </a:rPr>
              <a:t>Justice</a:t>
            </a:r>
          </a:p>
          <a:p>
            <a:endParaRPr lang="en-US" dirty="0">
              <a:solidFill>
                <a:srgbClr val="376092"/>
              </a:solidFill>
            </a:endParaRPr>
          </a:p>
          <a:p>
            <a:r>
              <a:rPr lang="en-US" dirty="0">
                <a:solidFill>
                  <a:srgbClr val="376092"/>
                </a:solidFill>
              </a:rPr>
              <a:t>National Sexual Violence Resource </a:t>
            </a:r>
            <a:r>
              <a:rPr lang="en-US" dirty="0" smtClean="0">
                <a:solidFill>
                  <a:srgbClr val="376092"/>
                </a:solidFill>
              </a:rPr>
              <a:t>Center</a:t>
            </a:r>
          </a:p>
          <a:p>
            <a:endParaRPr lang="en-US" dirty="0">
              <a:solidFill>
                <a:srgbClr val="376092"/>
              </a:solidFill>
            </a:endParaRPr>
          </a:p>
          <a:p>
            <a:r>
              <a:rPr lang="en-US" dirty="0">
                <a:solidFill>
                  <a:srgbClr val="376092"/>
                </a:solidFill>
              </a:rPr>
              <a:t>Bureau of Justice </a:t>
            </a:r>
            <a:r>
              <a:rPr lang="en-US" dirty="0" smtClean="0">
                <a:solidFill>
                  <a:srgbClr val="376092"/>
                </a:solidFill>
              </a:rPr>
              <a:t>Studies</a:t>
            </a:r>
          </a:p>
          <a:p>
            <a:endParaRPr lang="en-US" dirty="0">
              <a:solidFill>
                <a:srgbClr val="376092"/>
              </a:solidFill>
            </a:endParaRPr>
          </a:p>
          <a:p>
            <a:r>
              <a:rPr lang="en-US" dirty="0" smtClean="0">
                <a:solidFill>
                  <a:srgbClr val="376092"/>
                </a:solidFill>
              </a:rPr>
              <a:t>31 </a:t>
            </a:r>
            <a:r>
              <a:rPr lang="en-US" dirty="0">
                <a:solidFill>
                  <a:srgbClr val="376092"/>
                </a:solidFill>
              </a:rPr>
              <a:t>Convicted Sexual Offender Interviews: Sean Spellecy 2006-2012</a:t>
            </a:r>
          </a:p>
        </p:txBody>
      </p:sp>
    </p:spTree>
    <p:extLst>
      <p:ext uri="{BB962C8B-B14F-4D97-AF65-F5344CB8AC3E}">
        <p14:creationId xmlns:p14="http://schemas.microsoft.com/office/powerpoint/2010/main" val="72791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 y="914401"/>
            <a:ext cx="9144000" cy="2743200"/>
          </a:xfrm>
          <a:prstGeom prst="rect">
            <a:avLst/>
          </a:prstGeom>
        </p:spPr>
      </p:pic>
      <p:sp>
        <p:nvSpPr>
          <p:cNvPr id="7" name="TextBox 6"/>
          <p:cNvSpPr txBox="1"/>
          <p:nvPr/>
        </p:nvSpPr>
        <p:spPr>
          <a:xfrm>
            <a:off x="1295400" y="3429000"/>
            <a:ext cx="6520684" cy="584776"/>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Recap</a:t>
            </a:r>
          </a:p>
        </p:txBody>
      </p:sp>
      <p:sp>
        <p:nvSpPr>
          <p:cNvPr id="2" name="TextBox 1"/>
          <p:cNvSpPr txBox="1"/>
          <p:nvPr/>
        </p:nvSpPr>
        <p:spPr>
          <a:xfrm>
            <a:off x="4775200" y="5143500"/>
            <a:ext cx="184666" cy="369332"/>
          </a:xfrm>
          <a:prstGeom prst="rect">
            <a:avLst/>
          </a:prstGeom>
          <a:noFill/>
        </p:spPr>
        <p:txBody>
          <a:bodyPr wrap="none" rtlCol="0">
            <a:spAutoFit/>
          </a:bodyPr>
          <a:lstStyle/>
          <a:p>
            <a:endParaRPr lang="en-US" dirty="0"/>
          </a:p>
        </p:txBody>
      </p:sp>
      <p:sp>
        <p:nvSpPr>
          <p:cNvPr id="8" name="TextBox 7"/>
          <p:cNvSpPr txBox="1"/>
          <p:nvPr/>
        </p:nvSpPr>
        <p:spPr>
          <a:xfrm>
            <a:off x="533400" y="4038600"/>
            <a:ext cx="8305800" cy="2923878"/>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a:t>
            </a:r>
            <a:r>
              <a:rPr lang="en-US" sz="3200" dirty="0" smtClean="0">
                <a:solidFill>
                  <a:srgbClr val="005494"/>
                </a:solidFill>
                <a:latin typeface="Franklin Gothic Demi Cond" pitchFamily="34" charset="0"/>
                <a:cs typeface="Arial" pitchFamily="34" charset="0"/>
              </a:rPr>
              <a:t>Videos and PowerPoint</a:t>
            </a:r>
            <a:r>
              <a:rPr lang="en-US" sz="3200" dirty="0" smtClean="0">
                <a:solidFill>
                  <a:srgbClr val="005494"/>
                </a:solidFill>
                <a:latin typeface="Franklin Gothic Demi Cond" pitchFamily="34" charset="0"/>
                <a:cs typeface="Arial" pitchFamily="34" charset="0"/>
              </a:rPr>
              <a:t> Presentations:</a:t>
            </a:r>
          </a:p>
          <a:p>
            <a:pPr algn="ctr"/>
            <a:r>
              <a:rPr lang="en-US" sz="2400" dirty="0" smtClean="0">
                <a:solidFill>
                  <a:srgbClr val="005494"/>
                </a:solidFill>
                <a:latin typeface="Franklin Gothic Demi Cond" pitchFamily="34" charset="0"/>
                <a:cs typeface="Arial" pitchFamily="34" charset="0"/>
                <a:hlinkClick r:id="rId4"/>
              </a:rPr>
              <a:t>http</a:t>
            </a:r>
            <a:r>
              <a:rPr lang="en-US" sz="2400" dirty="0">
                <a:solidFill>
                  <a:srgbClr val="005494"/>
                </a:solidFill>
                <a:latin typeface="Franklin Gothic Demi Cond" pitchFamily="34" charset="0"/>
                <a:cs typeface="Arial" pitchFamily="34" charset="0"/>
                <a:hlinkClick r:id="rId4"/>
              </a:rPr>
              <a:t>://school-security-consulting.com</a:t>
            </a:r>
            <a:r>
              <a:rPr lang="en-US" sz="2400" dirty="0" smtClean="0">
                <a:solidFill>
                  <a:srgbClr val="005494"/>
                </a:solidFill>
                <a:latin typeface="Franklin Gothic Demi Cond" pitchFamily="34" charset="0"/>
                <a:cs typeface="Arial" pitchFamily="34" charset="0"/>
                <a:hlinkClick r:id="rId4"/>
              </a:rPr>
              <a:t>/</a:t>
            </a:r>
            <a:endParaRPr lang="en-US" sz="2400" dirty="0" smtClean="0">
              <a:solidFill>
                <a:srgbClr val="005494"/>
              </a:solidFill>
              <a:latin typeface="Franklin Gothic Demi Cond" pitchFamily="34" charset="0"/>
              <a:cs typeface="Arial" pitchFamily="34" charset="0"/>
            </a:endParaRPr>
          </a:p>
          <a:p>
            <a:pPr algn="ctr"/>
            <a:endParaRPr lang="en-US" sz="2400" dirty="0">
              <a:solidFill>
                <a:srgbClr val="005494"/>
              </a:solidFill>
              <a:latin typeface="Franklin Gothic Demi Cond" pitchFamily="34" charset="0"/>
              <a:cs typeface="Arial" pitchFamily="34" charset="0"/>
            </a:endParaRPr>
          </a:p>
          <a:p>
            <a:pPr algn="ctr"/>
            <a:r>
              <a:rPr lang="en-US" sz="2400" dirty="0">
                <a:solidFill>
                  <a:srgbClr val="005494"/>
                </a:solidFill>
                <a:latin typeface="Franklin Gothic Demi Cond" pitchFamily="34" charset="0"/>
                <a:cs typeface="Arial" pitchFamily="34" charset="0"/>
                <a:hlinkClick r:id="rId5"/>
              </a:rPr>
              <a:t>http://vimeopro.com/newdawnsecurity/association-of-waldorf-schools-of-north-</a:t>
            </a:r>
            <a:r>
              <a:rPr lang="en-US" sz="2400" dirty="0" smtClean="0">
                <a:solidFill>
                  <a:srgbClr val="005494"/>
                </a:solidFill>
                <a:latin typeface="Franklin Gothic Demi Cond" pitchFamily="34" charset="0"/>
                <a:cs typeface="Arial" pitchFamily="34" charset="0"/>
                <a:hlinkClick r:id="rId5"/>
              </a:rPr>
              <a:t>america</a:t>
            </a:r>
            <a:endParaRPr lang="en-US" sz="2400" dirty="0" smtClean="0">
              <a:solidFill>
                <a:srgbClr val="005494"/>
              </a:solidFill>
              <a:latin typeface="Franklin Gothic Demi Cond" pitchFamily="34" charset="0"/>
              <a:cs typeface="Arial" pitchFamily="34" charset="0"/>
            </a:endParaRPr>
          </a:p>
          <a:p>
            <a:pPr algn="ctr"/>
            <a:endParaRPr lang="en-US" sz="2400" dirty="0" smtClean="0">
              <a:solidFill>
                <a:srgbClr val="005494"/>
              </a:solidFill>
              <a:latin typeface="Franklin Gothic Demi Cond" pitchFamily="34" charset="0"/>
              <a:cs typeface="Arial" pitchFamily="34" charset="0"/>
            </a:endParaRPr>
          </a:p>
          <a:p>
            <a:pPr algn="ctr"/>
            <a:endParaRPr lang="en-US" sz="3200" dirty="0" smtClean="0">
              <a:solidFill>
                <a:srgbClr val="005494"/>
              </a:solidFill>
              <a:latin typeface="Franklin Gothic Demi Cond" pitchFamily="34" charset="0"/>
              <a:cs typeface="Arial" pitchFamily="34" charset="0"/>
            </a:endParaRPr>
          </a:p>
        </p:txBody>
      </p:sp>
    </p:spTree>
    <p:extLst>
      <p:ext uri="{BB962C8B-B14F-4D97-AF65-F5344CB8AC3E}">
        <p14:creationId xmlns:p14="http://schemas.microsoft.com/office/powerpoint/2010/main" val="36224371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 y="914400"/>
            <a:ext cx="9144000" cy="3426069"/>
          </a:xfrm>
          <a:prstGeom prst="rect">
            <a:avLst/>
          </a:prstGeom>
        </p:spPr>
      </p:pic>
      <p:sp>
        <p:nvSpPr>
          <p:cNvPr id="7" name="TextBox 6"/>
          <p:cNvSpPr txBox="1"/>
          <p:nvPr/>
        </p:nvSpPr>
        <p:spPr>
          <a:xfrm>
            <a:off x="1295400" y="4048081"/>
            <a:ext cx="6520684" cy="1569660"/>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a:t>
            </a:r>
            <a:r>
              <a:rPr lang="en-US" sz="3200" dirty="0" smtClean="0">
                <a:solidFill>
                  <a:srgbClr val="005494"/>
                </a:solidFill>
                <a:latin typeface="Franklin Gothic Demi Cond" pitchFamily="34" charset="0"/>
                <a:cs typeface="Arial" pitchFamily="34" charset="0"/>
              </a:rPr>
              <a:t>“</a:t>
            </a:r>
            <a:r>
              <a:rPr lang="en-US" sz="3200" dirty="0" smtClean="0">
                <a:solidFill>
                  <a:srgbClr val="005494"/>
                </a:solidFill>
                <a:latin typeface="Franklin Gothic Demi Cond" pitchFamily="34" charset="0"/>
                <a:cs typeface="Arial" pitchFamily="34" charset="0"/>
              </a:rPr>
              <a:t>BEHIND THE SCENES” ACTIONS FOR ADMINISTRATORS</a:t>
            </a:r>
            <a:endParaRPr lang="en-US" sz="3200" dirty="0" smtClean="0">
              <a:solidFill>
                <a:srgbClr val="005494"/>
              </a:solidFill>
              <a:latin typeface="Franklin Gothic Demi Cond" pitchFamily="34" charset="0"/>
              <a:cs typeface="Arial" pitchFamily="34" charset="0"/>
            </a:endParaRPr>
          </a:p>
        </p:txBody>
      </p:sp>
    </p:spTree>
    <p:extLst>
      <p:ext uri="{BB962C8B-B14F-4D97-AF65-F5344CB8AC3E}">
        <p14:creationId xmlns:p14="http://schemas.microsoft.com/office/powerpoint/2010/main" val="20444172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1219200"/>
          </a:xfrm>
          <a:prstGeom prst="rect">
            <a:avLst/>
          </a:prstGeom>
        </p:spPr>
      </p:pic>
      <p:sp>
        <p:nvSpPr>
          <p:cNvPr id="5" name="TextBox 4"/>
          <p:cNvSpPr txBox="1"/>
          <p:nvPr/>
        </p:nvSpPr>
        <p:spPr>
          <a:xfrm>
            <a:off x="3378587" y="533400"/>
            <a:ext cx="4986386" cy="954107"/>
          </a:xfrm>
          <a:prstGeom prst="rect">
            <a:avLst/>
          </a:prstGeom>
          <a:noFill/>
        </p:spPr>
        <p:txBody>
          <a:bodyPr wrap="none" rtlCol="0">
            <a:spAutoFit/>
          </a:bodyPr>
          <a:lstStyle/>
          <a:p>
            <a:pPr algn="ctr"/>
            <a:r>
              <a:rPr lang="en-US" sz="2800" dirty="0" smtClean="0">
                <a:solidFill>
                  <a:srgbClr val="005494"/>
                </a:solidFill>
                <a:latin typeface="Franklin Gothic Demi Cond" pitchFamily="34" charset="0"/>
                <a:cs typeface="Browallia New" pitchFamily="34" charset="-34"/>
              </a:rPr>
              <a:t>ELEMENTS OF </a:t>
            </a:r>
            <a:r>
              <a:rPr lang="en-US" sz="2800" dirty="0" smtClean="0">
                <a:solidFill>
                  <a:srgbClr val="005494"/>
                </a:solidFill>
                <a:latin typeface="Franklin Gothic Demi Cond" pitchFamily="34" charset="0"/>
                <a:cs typeface="Browallia New" pitchFamily="34" charset="-34"/>
              </a:rPr>
              <a:t>BEHIND THE </a:t>
            </a:r>
          </a:p>
          <a:p>
            <a:pPr algn="ctr"/>
            <a:r>
              <a:rPr lang="en-US" sz="2800" dirty="0" smtClean="0">
                <a:solidFill>
                  <a:srgbClr val="005494"/>
                </a:solidFill>
                <a:latin typeface="Franklin Gothic Demi Cond" pitchFamily="34" charset="0"/>
                <a:cs typeface="Browallia New" pitchFamily="34" charset="-34"/>
              </a:rPr>
              <a:t>SCENES ACTIONS</a:t>
            </a:r>
            <a:endParaRPr lang="en-US" sz="2800" dirty="0">
              <a:solidFill>
                <a:srgbClr val="005494"/>
              </a:solidFill>
              <a:latin typeface="Franklin Gothic Demi Cond" pitchFamily="34" charset="0"/>
              <a:cs typeface="Browallia New" pitchFamily="34" charset="-34"/>
            </a:endParaRPr>
          </a:p>
        </p:txBody>
      </p:sp>
      <p:sp>
        <p:nvSpPr>
          <p:cNvPr id="3" name="TextBox 2"/>
          <p:cNvSpPr txBox="1"/>
          <p:nvPr/>
        </p:nvSpPr>
        <p:spPr>
          <a:xfrm>
            <a:off x="342900" y="6438900"/>
            <a:ext cx="184666" cy="369332"/>
          </a:xfrm>
          <a:prstGeom prst="rect">
            <a:avLst/>
          </a:prstGeom>
          <a:noFill/>
        </p:spPr>
        <p:txBody>
          <a:bodyPr wrap="none" rtlCol="0">
            <a:spAutoFit/>
          </a:bodyPr>
          <a:lstStyle/>
          <a:p>
            <a:endParaRPr lang="en-US" dirty="0"/>
          </a:p>
        </p:txBody>
      </p:sp>
      <p:sp>
        <p:nvSpPr>
          <p:cNvPr id="14" name="TextBox 13"/>
          <p:cNvSpPr txBox="1"/>
          <p:nvPr/>
        </p:nvSpPr>
        <p:spPr>
          <a:xfrm>
            <a:off x="304800" y="16764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Mindset</a:t>
            </a:r>
            <a:endParaRPr lang="en-US" sz="2800" dirty="0" smtClean="0">
              <a:solidFill>
                <a:srgbClr val="376092"/>
              </a:solidFill>
            </a:endParaRPr>
          </a:p>
        </p:txBody>
      </p:sp>
      <p:sp>
        <p:nvSpPr>
          <p:cNvPr id="6" name="TextBox 5"/>
          <p:cNvSpPr txBox="1"/>
          <p:nvPr/>
        </p:nvSpPr>
        <p:spPr>
          <a:xfrm>
            <a:off x="304800" y="22098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Unscheduled-Scheduled Drop In’s</a:t>
            </a:r>
            <a:endParaRPr lang="en-US" sz="2800" dirty="0" smtClean="0">
              <a:solidFill>
                <a:srgbClr val="376092"/>
              </a:solidFill>
            </a:endParaRPr>
          </a:p>
        </p:txBody>
      </p:sp>
      <p:sp>
        <p:nvSpPr>
          <p:cNvPr id="7" name="TextBox 6"/>
          <p:cNvSpPr txBox="1"/>
          <p:nvPr/>
        </p:nvSpPr>
        <p:spPr>
          <a:xfrm>
            <a:off x="304800" y="27432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Server Logs</a:t>
            </a:r>
            <a:endParaRPr lang="en-US" sz="2800" dirty="0" smtClean="0">
              <a:solidFill>
                <a:srgbClr val="376092"/>
              </a:solidFill>
            </a:endParaRPr>
          </a:p>
        </p:txBody>
      </p:sp>
      <p:sp>
        <p:nvSpPr>
          <p:cNvPr id="9" name="TextBox 8"/>
          <p:cNvSpPr txBox="1"/>
          <p:nvPr/>
        </p:nvSpPr>
        <p:spPr>
          <a:xfrm>
            <a:off x="304800" y="33528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Camera Search and Camera Placement</a:t>
            </a:r>
            <a:endParaRPr lang="en-US" sz="2800" dirty="0" smtClean="0">
              <a:solidFill>
                <a:srgbClr val="376092"/>
              </a:solidFill>
            </a:endParaRPr>
          </a:p>
        </p:txBody>
      </p:sp>
      <p:sp>
        <p:nvSpPr>
          <p:cNvPr id="10" name="TextBox 9"/>
          <p:cNvSpPr txBox="1"/>
          <p:nvPr/>
        </p:nvSpPr>
        <p:spPr>
          <a:xfrm>
            <a:off x="304800" y="39624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Anonymous Concern Reporting “System”</a:t>
            </a:r>
            <a:endParaRPr lang="en-US" sz="2800" dirty="0" smtClean="0">
              <a:solidFill>
                <a:srgbClr val="376092"/>
              </a:solidFill>
            </a:endParaRPr>
          </a:p>
        </p:txBody>
      </p:sp>
      <p:sp>
        <p:nvSpPr>
          <p:cNvPr id="12" name="TextBox 11"/>
          <p:cNvSpPr txBox="1"/>
          <p:nvPr/>
        </p:nvSpPr>
        <p:spPr>
          <a:xfrm>
            <a:off x="304800" y="45720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Incident and “Nurse” visit reports</a:t>
            </a:r>
            <a:endParaRPr lang="en-US" sz="2800" dirty="0" smtClean="0">
              <a:solidFill>
                <a:srgbClr val="376092"/>
              </a:solidFill>
            </a:endParaRPr>
          </a:p>
        </p:txBody>
      </p:sp>
      <p:sp>
        <p:nvSpPr>
          <p:cNvPr id="13" name="TextBox 12"/>
          <p:cNvSpPr txBox="1"/>
          <p:nvPr/>
        </p:nvSpPr>
        <p:spPr>
          <a:xfrm>
            <a:off x="304800" y="51816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Additional Characteristics</a:t>
            </a:r>
            <a:endParaRPr lang="en-US" sz="2800" dirty="0" smtClean="0">
              <a:solidFill>
                <a:srgbClr val="376092"/>
              </a:solidFill>
            </a:endParaRPr>
          </a:p>
        </p:txBody>
      </p:sp>
      <p:sp>
        <p:nvSpPr>
          <p:cNvPr id="15" name="TextBox 14"/>
          <p:cNvSpPr txBox="1"/>
          <p:nvPr/>
        </p:nvSpPr>
        <p:spPr>
          <a:xfrm>
            <a:off x="381000" y="57912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If you really suspect….</a:t>
            </a:r>
            <a:endParaRPr lang="en-US" sz="2800" dirty="0" smtClean="0">
              <a:solidFill>
                <a:srgbClr val="376092"/>
              </a:solidFill>
            </a:endParaRPr>
          </a:p>
        </p:txBody>
      </p:sp>
    </p:spTree>
    <p:extLst>
      <p:ext uri="{BB962C8B-B14F-4D97-AF65-F5344CB8AC3E}">
        <p14:creationId xmlns:p14="http://schemas.microsoft.com/office/powerpoint/2010/main" val="1687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P spid="9" grpId="0"/>
      <p:bldP spid="10" grpId="0"/>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1219200"/>
          </a:xfrm>
          <a:prstGeom prst="rect">
            <a:avLst/>
          </a:prstGeom>
        </p:spPr>
      </p:pic>
      <p:sp>
        <p:nvSpPr>
          <p:cNvPr id="5" name="TextBox 4"/>
          <p:cNvSpPr txBox="1"/>
          <p:nvPr/>
        </p:nvSpPr>
        <p:spPr>
          <a:xfrm>
            <a:off x="3378587" y="533400"/>
            <a:ext cx="4986386" cy="954107"/>
          </a:xfrm>
          <a:prstGeom prst="rect">
            <a:avLst/>
          </a:prstGeom>
          <a:noFill/>
        </p:spPr>
        <p:txBody>
          <a:bodyPr wrap="none" rtlCol="0">
            <a:spAutoFit/>
          </a:bodyPr>
          <a:lstStyle/>
          <a:p>
            <a:pPr algn="ctr"/>
            <a:r>
              <a:rPr lang="en-US" sz="2800" dirty="0" smtClean="0">
                <a:solidFill>
                  <a:srgbClr val="005494"/>
                </a:solidFill>
                <a:latin typeface="Franklin Gothic Demi Cond" pitchFamily="34" charset="0"/>
                <a:cs typeface="Browallia New" pitchFamily="34" charset="-34"/>
              </a:rPr>
              <a:t>ELEMENTS OF </a:t>
            </a:r>
            <a:r>
              <a:rPr lang="en-US" sz="2800" dirty="0" smtClean="0">
                <a:solidFill>
                  <a:srgbClr val="005494"/>
                </a:solidFill>
                <a:latin typeface="Franklin Gothic Demi Cond" pitchFamily="34" charset="0"/>
                <a:cs typeface="Browallia New" pitchFamily="34" charset="-34"/>
              </a:rPr>
              <a:t>BEHIND THE </a:t>
            </a:r>
          </a:p>
          <a:p>
            <a:pPr algn="ctr"/>
            <a:r>
              <a:rPr lang="en-US" sz="2800" dirty="0" smtClean="0">
                <a:solidFill>
                  <a:srgbClr val="005494"/>
                </a:solidFill>
                <a:latin typeface="Franklin Gothic Demi Cond" pitchFamily="34" charset="0"/>
                <a:cs typeface="Browallia New" pitchFamily="34" charset="-34"/>
              </a:rPr>
              <a:t>SCENES ACTIONS</a:t>
            </a:r>
            <a:endParaRPr lang="en-US" sz="2800" dirty="0">
              <a:solidFill>
                <a:srgbClr val="005494"/>
              </a:solidFill>
              <a:latin typeface="Franklin Gothic Demi Cond" pitchFamily="34" charset="0"/>
              <a:cs typeface="Browallia New" pitchFamily="34" charset="-34"/>
            </a:endParaRPr>
          </a:p>
        </p:txBody>
      </p:sp>
      <p:sp>
        <p:nvSpPr>
          <p:cNvPr id="3" name="TextBox 2"/>
          <p:cNvSpPr txBox="1"/>
          <p:nvPr/>
        </p:nvSpPr>
        <p:spPr>
          <a:xfrm>
            <a:off x="342900" y="6438900"/>
            <a:ext cx="184666" cy="369332"/>
          </a:xfrm>
          <a:prstGeom prst="rect">
            <a:avLst/>
          </a:prstGeom>
          <a:noFill/>
        </p:spPr>
        <p:txBody>
          <a:bodyPr wrap="none" rtlCol="0">
            <a:spAutoFit/>
          </a:bodyPr>
          <a:lstStyle/>
          <a:p>
            <a:endParaRPr lang="en-US" dirty="0"/>
          </a:p>
        </p:txBody>
      </p:sp>
      <p:pic>
        <p:nvPicPr>
          <p:cNvPr id="2" name="Picture 1" descr="IMG_077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676400"/>
            <a:ext cx="8763000" cy="4991100"/>
          </a:xfrm>
          <a:prstGeom prst="rect">
            <a:avLst/>
          </a:prstGeom>
        </p:spPr>
      </p:pic>
    </p:spTree>
    <p:extLst>
      <p:ext uri="{BB962C8B-B14F-4D97-AF65-F5344CB8AC3E}">
        <p14:creationId xmlns:p14="http://schemas.microsoft.com/office/powerpoint/2010/main" val="32496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 y="914400"/>
            <a:ext cx="9144000" cy="3426069"/>
          </a:xfrm>
          <a:prstGeom prst="rect">
            <a:avLst/>
          </a:prstGeom>
        </p:spPr>
      </p:pic>
      <p:sp>
        <p:nvSpPr>
          <p:cNvPr id="7" name="TextBox 6"/>
          <p:cNvSpPr txBox="1"/>
          <p:nvPr/>
        </p:nvSpPr>
        <p:spPr>
          <a:xfrm>
            <a:off x="1295400" y="4048081"/>
            <a:ext cx="6520684" cy="584776"/>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QUESTIONS</a:t>
            </a:r>
          </a:p>
        </p:txBody>
      </p:sp>
      <p:sp>
        <p:nvSpPr>
          <p:cNvPr id="2" name="TextBox 1"/>
          <p:cNvSpPr txBox="1"/>
          <p:nvPr/>
        </p:nvSpPr>
        <p:spPr>
          <a:xfrm>
            <a:off x="152400" y="5105400"/>
            <a:ext cx="8763000" cy="1908215"/>
          </a:xfrm>
          <a:prstGeom prst="rect">
            <a:avLst/>
          </a:prstGeom>
          <a:noFill/>
        </p:spPr>
        <p:txBody>
          <a:bodyPr wrap="square" rtlCol="0">
            <a:spAutoFit/>
          </a:bodyPr>
          <a:lstStyle/>
          <a:p>
            <a:r>
              <a:rPr lang="en-US" sz="2000" dirty="0" smtClean="0">
                <a:solidFill>
                  <a:schemeClr val="accent1">
                    <a:lumMod val="75000"/>
                  </a:schemeClr>
                </a:solidFill>
              </a:rPr>
              <a:t>        Contact Info:      Sean Spellecy: 888.267-6157   </a:t>
            </a:r>
            <a:r>
              <a:rPr lang="en-US" sz="2000" dirty="0" smtClean="0">
                <a:solidFill>
                  <a:schemeClr val="accent1">
                    <a:lumMod val="75000"/>
                  </a:schemeClr>
                </a:solidFill>
                <a:hlinkClick r:id="rId4"/>
              </a:rPr>
              <a:t>sean@newdawnsecurity.com</a:t>
            </a:r>
            <a:endParaRPr lang="en-US" sz="2000" dirty="0" smtClean="0">
              <a:solidFill>
                <a:schemeClr val="accent1">
                  <a:lumMod val="75000"/>
                </a:schemeClr>
              </a:solidFill>
            </a:endParaRPr>
          </a:p>
          <a:p>
            <a:endParaRPr lang="en-US" sz="2000" dirty="0">
              <a:solidFill>
                <a:schemeClr val="accent1">
                  <a:lumMod val="75000"/>
                </a:schemeClr>
              </a:solidFill>
            </a:endParaRPr>
          </a:p>
          <a:p>
            <a:r>
              <a:rPr lang="en-US" sz="2000" dirty="0" smtClean="0">
                <a:solidFill>
                  <a:schemeClr val="accent1">
                    <a:lumMod val="75000"/>
                  </a:schemeClr>
                </a:solidFill>
              </a:rPr>
              <a:t>                    Document </a:t>
            </a:r>
            <a:r>
              <a:rPr lang="en-US" sz="2000" dirty="0">
                <a:solidFill>
                  <a:schemeClr val="accent1">
                    <a:lumMod val="75000"/>
                  </a:schemeClr>
                </a:solidFill>
              </a:rPr>
              <a:t>Link: </a:t>
            </a:r>
            <a:r>
              <a:rPr lang="en-US" sz="2000" dirty="0">
                <a:solidFill>
                  <a:schemeClr val="accent1">
                    <a:lumMod val="75000"/>
                  </a:schemeClr>
                </a:solidFill>
                <a:hlinkClick r:id="rId5"/>
              </a:rPr>
              <a:t>http://school-security-consulting.com</a:t>
            </a:r>
            <a:r>
              <a:rPr lang="en-US" sz="2000" dirty="0" smtClean="0">
                <a:solidFill>
                  <a:schemeClr val="accent1">
                    <a:lumMod val="75000"/>
                  </a:schemeClr>
                </a:solidFill>
                <a:hlinkClick r:id="rId5"/>
              </a:rPr>
              <a:t>/</a:t>
            </a:r>
            <a:endParaRPr lang="en-US" sz="2000" dirty="0" smtClean="0">
              <a:solidFill>
                <a:schemeClr val="accent1">
                  <a:lumMod val="75000"/>
                </a:schemeClr>
              </a:solidFill>
            </a:endParaRPr>
          </a:p>
          <a:p>
            <a:endParaRPr lang="en-US" sz="2000" dirty="0" smtClean="0">
              <a:solidFill>
                <a:schemeClr val="accent1">
                  <a:lumMod val="75000"/>
                </a:schemeClr>
              </a:solidFill>
            </a:endParaRPr>
          </a:p>
          <a:p>
            <a:endParaRPr lang="en-US" sz="2000" dirty="0" smtClean="0">
              <a:solidFill>
                <a:schemeClr val="accent1">
                  <a:lumMod val="75000"/>
                </a:schemeClr>
              </a:solidFill>
            </a:endParaRPr>
          </a:p>
          <a:p>
            <a:r>
              <a:rPr lang="en-US" dirty="0" smtClean="0">
                <a:solidFill>
                  <a:schemeClr val="accent1">
                    <a:lumMod val="75000"/>
                  </a:schemeClr>
                </a:solidFill>
              </a:rPr>
              <a:t> </a:t>
            </a:r>
            <a:endParaRPr lang="en-US" dirty="0">
              <a:solidFill>
                <a:schemeClr val="accent1">
                  <a:lumMod val="75000"/>
                </a:schemeClr>
              </a:solidFill>
            </a:endParaRPr>
          </a:p>
        </p:txBody>
      </p:sp>
    </p:spTree>
    <p:extLst>
      <p:ext uri="{BB962C8B-B14F-4D97-AF65-F5344CB8AC3E}">
        <p14:creationId xmlns:p14="http://schemas.microsoft.com/office/powerpoint/2010/main" val="42753263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 y="914400"/>
            <a:ext cx="9144000" cy="3426069"/>
          </a:xfrm>
          <a:prstGeom prst="rect">
            <a:avLst/>
          </a:prstGeom>
        </p:spPr>
      </p:pic>
      <p:sp>
        <p:nvSpPr>
          <p:cNvPr id="7" name="TextBox 6"/>
          <p:cNvSpPr txBox="1"/>
          <p:nvPr/>
        </p:nvSpPr>
        <p:spPr>
          <a:xfrm>
            <a:off x="1295400" y="4048081"/>
            <a:ext cx="6520684" cy="584776"/>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SUMMARY</a:t>
            </a:r>
          </a:p>
        </p:txBody>
      </p:sp>
      <p:sp>
        <p:nvSpPr>
          <p:cNvPr id="2" name="TextBox 1"/>
          <p:cNvSpPr txBox="1"/>
          <p:nvPr/>
        </p:nvSpPr>
        <p:spPr>
          <a:xfrm>
            <a:off x="152400" y="5105400"/>
            <a:ext cx="8763000" cy="984885"/>
          </a:xfrm>
          <a:prstGeom prst="rect">
            <a:avLst/>
          </a:prstGeom>
          <a:noFill/>
        </p:spPr>
        <p:txBody>
          <a:bodyPr wrap="square" rtlCol="0">
            <a:spAutoFit/>
          </a:bodyPr>
          <a:lstStyle/>
          <a:p>
            <a:r>
              <a:rPr lang="en-US" sz="2000" dirty="0" smtClean="0">
                <a:solidFill>
                  <a:schemeClr val="accent1">
                    <a:lumMod val="75000"/>
                  </a:schemeClr>
                </a:solidFill>
              </a:rPr>
              <a:t>        Contact Info:      Sean Spellecy: 888.267-6157   </a:t>
            </a:r>
            <a:r>
              <a:rPr lang="en-US" sz="2000" dirty="0" smtClean="0">
                <a:solidFill>
                  <a:schemeClr val="accent1">
                    <a:lumMod val="75000"/>
                  </a:schemeClr>
                </a:solidFill>
                <a:hlinkClick r:id="rId4"/>
              </a:rPr>
              <a:t>sean@newdawnsecurity.com</a:t>
            </a:r>
            <a:endParaRPr lang="en-US" sz="2000" dirty="0" smtClean="0">
              <a:solidFill>
                <a:schemeClr val="accent1">
                  <a:lumMod val="75000"/>
                </a:schemeClr>
              </a:solidFill>
            </a:endParaRPr>
          </a:p>
          <a:p>
            <a:endParaRPr lang="en-US" sz="2000" dirty="0" smtClean="0">
              <a:solidFill>
                <a:schemeClr val="accent1">
                  <a:lumMod val="75000"/>
                </a:schemeClr>
              </a:solidFill>
            </a:endParaRPr>
          </a:p>
          <a:p>
            <a:r>
              <a:rPr lang="en-US" dirty="0" smtClean="0">
                <a:solidFill>
                  <a:schemeClr val="accent1">
                    <a:lumMod val="75000"/>
                  </a:schemeClr>
                </a:solidFill>
              </a:rPr>
              <a:t> </a:t>
            </a:r>
            <a:endParaRPr lang="en-US" dirty="0">
              <a:solidFill>
                <a:schemeClr val="accent1">
                  <a:lumMod val="75000"/>
                </a:schemeClr>
              </a:solidFill>
            </a:endParaRPr>
          </a:p>
        </p:txBody>
      </p:sp>
    </p:spTree>
    <p:extLst>
      <p:ext uri="{BB962C8B-B14F-4D97-AF65-F5344CB8AC3E}">
        <p14:creationId xmlns:p14="http://schemas.microsoft.com/office/powerpoint/2010/main" val="3860104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990600"/>
          </a:xfrm>
          <a:prstGeom prst="rect">
            <a:avLst/>
          </a:prstGeom>
        </p:spPr>
      </p:pic>
      <p:sp>
        <p:nvSpPr>
          <p:cNvPr id="5" name="TextBox 4"/>
          <p:cNvSpPr txBox="1"/>
          <p:nvPr/>
        </p:nvSpPr>
        <p:spPr>
          <a:xfrm>
            <a:off x="3733800" y="152400"/>
            <a:ext cx="4174615" cy="523220"/>
          </a:xfrm>
          <a:prstGeom prst="rect">
            <a:avLst/>
          </a:prstGeom>
          <a:noFill/>
        </p:spPr>
        <p:txBody>
          <a:bodyPr wrap="none" rtlCol="0">
            <a:spAutoFit/>
          </a:bodyPr>
          <a:lstStyle/>
          <a:p>
            <a:pPr algn="ctr"/>
            <a:r>
              <a:rPr lang="en-US" sz="2800" dirty="0" smtClean="0">
                <a:solidFill>
                  <a:srgbClr val="005494"/>
                </a:solidFill>
                <a:latin typeface="Franklin Gothic Demi Cond" pitchFamily="34" charset="0"/>
                <a:cs typeface="Browallia New" pitchFamily="34" charset="-34"/>
              </a:rPr>
              <a:t>UPCOMING WEBINARS</a:t>
            </a:r>
            <a:endParaRPr lang="en-US" sz="2800" dirty="0">
              <a:solidFill>
                <a:srgbClr val="005494"/>
              </a:solidFill>
              <a:latin typeface="Franklin Gothic Demi Cond" pitchFamily="34" charset="0"/>
              <a:cs typeface="Browallia New" pitchFamily="34" charset="-34"/>
            </a:endParaRPr>
          </a:p>
        </p:txBody>
      </p:sp>
      <p:sp>
        <p:nvSpPr>
          <p:cNvPr id="3" name="TextBox 2"/>
          <p:cNvSpPr txBox="1"/>
          <p:nvPr/>
        </p:nvSpPr>
        <p:spPr>
          <a:xfrm>
            <a:off x="342900" y="6438900"/>
            <a:ext cx="184666" cy="369332"/>
          </a:xfrm>
          <a:prstGeom prst="rect">
            <a:avLst/>
          </a:prstGeom>
          <a:noFill/>
        </p:spPr>
        <p:txBody>
          <a:bodyPr wrap="none" rtlCol="0">
            <a:spAutoFit/>
          </a:bodyPr>
          <a:lstStyle/>
          <a:p>
            <a:endParaRPr lang="en-US" dirty="0"/>
          </a:p>
        </p:txBody>
      </p:sp>
      <p:sp>
        <p:nvSpPr>
          <p:cNvPr id="4" name="Rectangle 3"/>
          <p:cNvSpPr/>
          <p:nvPr/>
        </p:nvSpPr>
        <p:spPr>
          <a:xfrm>
            <a:off x="152400" y="1066800"/>
            <a:ext cx="8610600" cy="3754874"/>
          </a:xfrm>
          <a:prstGeom prst="rect">
            <a:avLst/>
          </a:prstGeom>
        </p:spPr>
        <p:txBody>
          <a:bodyPr wrap="square">
            <a:spAutoFit/>
          </a:bodyPr>
          <a:lstStyle/>
          <a:p>
            <a:endParaRPr lang="en-US" sz="1400" dirty="0"/>
          </a:p>
          <a:p>
            <a:r>
              <a:rPr lang="en-US" sz="1400" dirty="0"/>
              <a:t> </a:t>
            </a:r>
            <a:r>
              <a:rPr lang="en-US" sz="1400" dirty="0" smtClean="0"/>
              <a:t>Session </a:t>
            </a:r>
            <a:r>
              <a:rPr lang="en-US" sz="1400" dirty="0"/>
              <a:t>Five: October 14</a:t>
            </a:r>
            <a:r>
              <a:rPr lang="en-US" sz="1400" baseline="30000" dirty="0"/>
              <a:t>th</a:t>
            </a:r>
            <a:r>
              <a:rPr lang="en-US" sz="1400" dirty="0"/>
              <a:t>, 2014 10:30 AM MDT:  </a:t>
            </a:r>
          </a:p>
          <a:p>
            <a:r>
              <a:rPr lang="en-US" sz="1400" b="1" dirty="0"/>
              <a:t>Ensuring Sexual Predators Are Not Active on Campus </a:t>
            </a:r>
            <a:endParaRPr lang="en-US" sz="1400" dirty="0"/>
          </a:p>
          <a:p>
            <a:r>
              <a:rPr lang="en-US" sz="1400" dirty="0"/>
              <a:t>Session Five Link: </a:t>
            </a:r>
            <a:r>
              <a:rPr lang="en-US" sz="1400" u="sng" dirty="0">
                <a:hlinkClick r:id="rId4"/>
              </a:rPr>
              <a:t>https://attendee.gotowebinar.com/register/5713386035376085250</a:t>
            </a:r>
            <a:endParaRPr lang="en-US" sz="1400" dirty="0"/>
          </a:p>
          <a:p>
            <a:r>
              <a:rPr lang="en-US" sz="1400" dirty="0"/>
              <a:t> </a:t>
            </a:r>
          </a:p>
          <a:p>
            <a:r>
              <a:rPr lang="en-US" sz="1400" dirty="0"/>
              <a:t>Session Six: October 21</a:t>
            </a:r>
            <a:r>
              <a:rPr lang="en-US" sz="1400" baseline="30000" dirty="0"/>
              <a:t>st</a:t>
            </a:r>
            <a:r>
              <a:rPr lang="en-US" sz="1400" dirty="0"/>
              <a:t>, 2014 10:30 AM MDT</a:t>
            </a:r>
          </a:p>
          <a:p>
            <a:r>
              <a:rPr lang="en-US" sz="1400" b="1" dirty="0"/>
              <a:t>Preventing Outside Sexual Predators</a:t>
            </a:r>
            <a:endParaRPr lang="en-US" sz="1400" dirty="0"/>
          </a:p>
          <a:p>
            <a:r>
              <a:rPr lang="en-US" sz="1400" dirty="0"/>
              <a:t>Session Six Link: </a:t>
            </a:r>
            <a:r>
              <a:rPr lang="en-US" sz="1400" u="sng" dirty="0">
                <a:hlinkClick r:id="rId5"/>
              </a:rPr>
              <a:t>https://attendee.gotowebinar.com/register/2427678054697807873</a:t>
            </a:r>
            <a:endParaRPr lang="en-US" sz="1400" dirty="0"/>
          </a:p>
          <a:p>
            <a:r>
              <a:rPr lang="en-US" sz="1400" dirty="0"/>
              <a:t> </a:t>
            </a:r>
          </a:p>
          <a:p>
            <a:r>
              <a:rPr lang="en-US" sz="1400" dirty="0"/>
              <a:t>Session Seven: October 28</a:t>
            </a:r>
            <a:r>
              <a:rPr lang="en-US" sz="1400" baseline="30000" dirty="0"/>
              <a:t>th</a:t>
            </a:r>
            <a:r>
              <a:rPr lang="en-US" sz="1400" dirty="0"/>
              <a:t>, 2014 10:30 AM MDT</a:t>
            </a:r>
          </a:p>
          <a:p>
            <a:r>
              <a:rPr lang="en-US" sz="1400" b="1" dirty="0"/>
              <a:t>Proactive and Preventative Actions with 3</a:t>
            </a:r>
            <a:r>
              <a:rPr lang="en-US" sz="1400" b="1" baseline="30000" dirty="0"/>
              <a:t>rd</a:t>
            </a:r>
            <a:r>
              <a:rPr lang="en-US" sz="1400" b="1" dirty="0"/>
              <a:t> Party Contractors</a:t>
            </a:r>
            <a:endParaRPr lang="en-US" sz="1400" dirty="0"/>
          </a:p>
          <a:p>
            <a:r>
              <a:rPr lang="en-US" sz="1400" dirty="0"/>
              <a:t>Session Seven Link: </a:t>
            </a:r>
            <a:r>
              <a:rPr lang="en-US" sz="1400" u="sng" dirty="0">
                <a:hlinkClick r:id="rId6"/>
              </a:rPr>
              <a:t>https://attendee.gotowebinar.com/register/2185668948354697729</a:t>
            </a:r>
            <a:endParaRPr lang="en-US" sz="1400" dirty="0"/>
          </a:p>
          <a:p>
            <a:r>
              <a:rPr lang="en-US" sz="1400" dirty="0"/>
              <a:t> </a:t>
            </a:r>
          </a:p>
          <a:p>
            <a:r>
              <a:rPr lang="en-US" sz="1400" dirty="0"/>
              <a:t>Session Eight: November 14</a:t>
            </a:r>
            <a:r>
              <a:rPr lang="en-US" sz="1400" baseline="30000" dirty="0"/>
              <a:t>th</a:t>
            </a:r>
            <a:r>
              <a:rPr lang="en-US" sz="1400" dirty="0"/>
              <a:t>, 2014 10:30 AM MDT</a:t>
            </a:r>
          </a:p>
          <a:p>
            <a:r>
              <a:rPr lang="en-US" sz="1400" b="1" dirty="0"/>
              <a:t>Recognizing Patterns of Behavior That Are Cause for Concern</a:t>
            </a:r>
            <a:endParaRPr lang="en-US" sz="1400" dirty="0"/>
          </a:p>
          <a:p>
            <a:r>
              <a:rPr lang="en-US" sz="1400" dirty="0"/>
              <a:t>Session Eight Link: </a:t>
            </a:r>
            <a:r>
              <a:rPr lang="en-US" sz="1400" u="sng" dirty="0">
                <a:hlinkClick r:id="rId7"/>
              </a:rPr>
              <a:t>https://attendee.gotowebinar.com/register/3037073578299891202</a:t>
            </a:r>
            <a:endParaRPr lang="en-US" sz="1400" dirty="0"/>
          </a:p>
          <a:p>
            <a:r>
              <a:rPr lang="en-US" sz="1400" dirty="0"/>
              <a:t> </a:t>
            </a:r>
          </a:p>
        </p:txBody>
      </p:sp>
    </p:spTree>
    <p:extLst>
      <p:ext uri="{BB962C8B-B14F-4D97-AF65-F5344CB8AC3E}">
        <p14:creationId xmlns:p14="http://schemas.microsoft.com/office/powerpoint/2010/main" val="12800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1219200"/>
          </a:xfrm>
          <a:prstGeom prst="rect">
            <a:avLst/>
          </a:prstGeom>
        </p:spPr>
      </p:pic>
      <p:sp>
        <p:nvSpPr>
          <p:cNvPr id="5" name="TextBox 4"/>
          <p:cNvSpPr txBox="1"/>
          <p:nvPr/>
        </p:nvSpPr>
        <p:spPr>
          <a:xfrm>
            <a:off x="4715347" y="533400"/>
            <a:ext cx="2312803" cy="523220"/>
          </a:xfrm>
          <a:prstGeom prst="rect">
            <a:avLst/>
          </a:prstGeom>
          <a:noFill/>
        </p:spPr>
        <p:txBody>
          <a:bodyPr wrap="none" rtlCol="0">
            <a:spAutoFit/>
          </a:bodyPr>
          <a:lstStyle/>
          <a:p>
            <a:pPr algn="ctr"/>
            <a:r>
              <a:rPr lang="en-US" sz="2800" dirty="0" smtClean="0">
                <a:solidFill>
                  <a:srgbClr val="005494"/>
                </a:solidFill>
                <a:latin typeface="Franklin Gothic Demi Cond" pitchFamily="34" charset="0"/>
                <a:cs typeface="Browallia New" pitchFamily="34" charset="-34"/>
              </a:rPr>
              <a:t>YOUR HOST</a:t>
            </a:r>
            <a:endParaRPr lang="en-US" sz="2800" dirty="0">
              <a:solidFill>
                <a:srgbClr val="005494"/>
              </a:solidFill>
              <a:latin typeface="Franklin Gothic Demi Cond" pitchFamily="34" charset="0"/>
              <a:cs typeface="Browallia New" pitchFamily="34" charset="-34"/>
            </a:endParaRPr>
          </a:p>
        </p:txBody>
      </p:sp>
      <p:pic>
        <p:nvPicPr>
          <p:cNvPr id="8" name="Picture 7" descr="sean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204" y="1371600"/>
            <a:ext cx="3669196" cy="2250440"/>
          </a:xfrm>
          <a:prstGeom prst="rect">
            <a:avLst/>
          </a:prstGeom>
        </p:spPr>
      </p:pic>
      <p:sp>
        <p:nvSpPr>
          <p:cNvPr id="12" name="TextBox 11"/>
          <p:cNvSpPr txBox="1"/>
          <p:nvPr/>
        </p:nvSpPr>
        <p:spPr>
          <a:xfrm>
            <a:off x="3276600" y="3581400"/>
            <a:ext cx="1695008" cy="369332"/>
          </a:xfrm>
          <a:prstGeom prst="rect">
            <a:avLst/>
          </a:prstGeom>
          <a:noFill/>
        </p:spPr>
        <p:txBody>
          <a:bodyPr wrap="none" rtlCol="0">
            <a:spAutoFit/>
          </a:bodyPr>
          <a:lstStyle/>
          <a:p>
            <a:r>
              <a:rPr lang="en-US" b="1" i="1" dirty="0" smtClean="0">
                <a:ln w="1905"/>
                <a:solidFill>
                  <a:srgbClr val="376092"/>
                </a:solidFill>
                <a:effectLst>
                  <a:innerShdw blurRad="69850" dist="43180" dir="5400000">
                    <a:srgbClr val="000000">
                      <a:alpha val="65000"/>
                    </a:srgbClr>
                  </a:innerShdw>
                </a:effectLst>
              </a:rPr>
              <a:t>SEAN SPELLECY</a:t>
            </a:r>
            <a:endParaRPr lang="en-US" i="1" dirty="0">
              <a:solidFill>
                <a:srgbClr val="376092"/>
              </a:solidFill>
            </a:endParaRPr>
          </a:p>
        </p:txBody>
      </p:sp>
      <p:sp>
        <p:nvSpPr>
          <p:cNvPr id="6" name="TextBox 5"/>
          <p:cNvSpPr txBox="1"/>
          <p:nvPr/>
        </p:nvSpPr>
        <p:spPr>
          <a:xfrm>
            <a:off x="38100" y="4114800"/>
            <a:ext cx="9215759" cy="2031325"/>
          </a:xfrm>
          <a:prstGeom prst="rect">
            <a:avLst/>
          </a:prstGeom>
          <a:noFill/>
        </p:spPr>
        <p:txBody>
          <a:bodyPr wrap="none" rtlCol="0">
            <a:spAutoFit/>
          </a:bodyPr>
          <a:lstStyle/>
          <a:p>
            <a:r>
              <a:rPr lang="en-US" b="1" dirty="0">
                <a:ln w="1905"/>
                <a:solidFill>
                  <a:srgbClr val="376092"/>
                </a:solidFill>
                <a:effectLst>
                  <a:innerShdw blurRad="69850" dist="43180" dir="5400000">
                    <a:srgbClr val="000000">
                      <a:alpha val="65000"/>
                    </a:srgbClr>
                  </a:innerShdw>
                </a:effectLst>
              </a:rPr>
              <a:t>SEAN </a:t>
            </a:r>
            <a:r>
              <a:rPr lang="en-US" b="1" dirty="0" smtClean="0">
                <a:ln w="1905"/>
                <a:solidFill>
                  <a:srgbClr val="376092"/>
                </a:solidFill>
                <a:effectLst>
                  <a:innerShdw blurRad="69850" dist="43180" dir="5400000">
                    <a:srgbClr val="000000">
                      <a:alpha val="65000"/>
                    </a:srgbClr>
                  </a:innerShdw>
                </a:effectLst>
              </a:rPr>
              <a:t>SPELLECY: C.E.O. and Founder of NewDawn Security, 15 years of Security Experience, </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10 years of Education Administration and Teaching Experience, Masters in ED.</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Administration, Certified Protection Professional, </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Association of Threat Assessment Professionals, Council Member A.S.I.S. </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Nationwide School Safety and Security Council, School Violence Prevention </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Council, and member of the Oregon School Safety and Security Officers</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Association</a:t>
            </a:r>
            <a:endParaRPr lang="en-US" dirty="0">
              <a:solidFill>
                <a:srgbClr val="376092"/>
              </a:solidFill>
            </a:endParaRPr>
          </a:p>
        </p:txBody>
      </p:sp>
    </p:spTree>
    <p:extLst>
      <p:ext uri="{BB962C8B-B14F-4D97-AF65-F5344CB8AC3E}">
        <p14:creationId xmlns:p14="http://schemas.microsoft.com/office/powerpoint/2010/main" val="303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10827</TotalTime>
  <Words>904</Words>
  <Application>Microsoft Macintosh PowerPoint</Application>
  <PresentationFormat>On-screen Show (4:3)</PresentationFormat>
  <Paragraphs>112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Dyer</dc:creator>
  <cp:lastModifiedBy>Sean Spellecy</cp:lastModifiedBy>
  <cp:revision>298</cp:revision>
  <cp:lastPrinted>2013-09-09T14:57:56Z</cp:lastPrinted>
  <dcterms:created xsi:type="dcterms:W3CDTF">2013-03-08T17:27:40Z</dcterms:created>
  <dcterms:modified xsi:type="dcterms:W3CDTF">2014-10-14T16:03:24Z</dcterms:modified>
</cp:coreProperties>
</file>